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notesMasterIdLst>
    <p:notesMasterId r:id="rId25"/>
  </p:notesMasterIdLst>
  <p:sldIdLst>
    <p:sldId id="256" r:id="rId2"/>
    <p:sldId id="259" r:id="rId3"/>
    <p:sldId id="261" r:id="rId4"/>
    <p:sldId id="270" r:id="rId5"/>
    <p:sldId id="260" r:id="rId6"/>
    <p:sldId id="263" r:id="rId7"/>
    <p:sldId id="275" r:id="rId8"/>
    <p:sldId id="277" r:id="rId9"/>
    <p:sldId id="276" r:id="rId10"/>
    <p:sldId id="264" r:id="rId11"/>
    <p:sldId id="265" r:id="rId12"/>
    <p:sldId id="266" r:id="rId13"/>
    <p:sldId id="278" r:id="rId14"/>
    <p:sldId id="279" r:id="rId15"/>
    <p:sldId id="280" r:id="rId16"/>
    <p:sldId id="281" r:id="rId17"/>
    <p:sldId id="273" r:id="rId18"/>
    <p:sldId id="274" r:id="rId19"/>
    <p:sldId id="267" r:id="rId20"/>
    <p:sldId id="268" r:id="rId21"/>
    <p:sldId id="269" r:id="rId22"/>
    <p:sldId id="271" r:id="rId23"/>
    <p:sldId id="272"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82432" autoAdjust="0"/>
  </p:normalViewPr>
  <p:slideViewPr>
    <p:cSldViewPr snapToGrid="0">
      <p:cViewPr varScale="1">
        <p:scale>
          <a:sx n="72" d="100"/>
          <a:sy n="72" d="100"/>
        </p:scale>
        <p:origin x="1104"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717DDC6-0412-47CF-9696-DB00C6A60FDC}" type="datetimeFigureOut">
              <a:rPr lang="en-US" smtClean="0"/>
              <a:t>5/14/2020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2AC183C-BF9F-4BD6-88C1-C3779AE5B803}" type="slidenum">
              <a:rPr lang="en-US" smtClean="0"/>
              <a:t>‹#›</a:t>
            </a:fld>
            <a:endParaRPr lang="en-US"/>
          </a:p>
        </p:txBody>
      </p:sp>
    </p:spTree>
    <p:extLst>
      <p:ext uri="{BB962C8B-B14F-4D97-AF65-F5344CB8AC3E}">
        <p14:creationId xmlns:p14="http://schemas.microsoft.com/office/powerpoint/2010/main" val="2778921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aws.amazon.com/solutions/data-lake-solution/"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azure.microsoft.com/en-us/services/storage/blobs/"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cloud.google.com/solutions/build-a-data-lake-on-gcp#data_ingestion"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Server less is not only lambda but this</a:t>
            </a:r>
            <a:r>
              <a:rPr lang="en-US" baseline="0" dirty="0" smtClean="0"/>
              <a:t> is only on the application side .</a:t>
            </a:r>
          </a:p>
          <a:p>
            <a:endParaRPr lang="en-US" baseline="0" dirty="0" smtClean="0"/>
          </a:p>
          <a:p>
            <a:r>
              <a:rPr lang="en-US" baseline="0" dirty="0" smtClean="0"/>
              <a:t>Server less ETL ,Server less Analytics , Server less reporting are different flavors .</a:t>
            </a:r>
          </a:p>
          <a:p>
            <a:endParaRPr lang="en-US" baseline="0" dirty="0" smtClean="0"/>
          </a:p>
          <a:p>
            <a:r>
              <a:rPr lang="en-US" baseline="0" dirty="0" smtClean="0"/>
              <a:t>Server less means :</a:t>
            </a:r>
          </a:p>
          <a:p>
            <a:pPr marL="228600" indent="-228600">
              <a:buAutoNum type="arabicPeriod"/>
            </a:pPr>
            <a:r>
              <a:rPr lang="en-US" baseline="0" dirty="0" smtClean="0"/>
              <a:t>No server to provision or manage. Concentrate on your business logic alone .</a:t>
            </a:r>
          </a:p>
          <a:p>
            <a:pPr marL="228600" indent="-228600">
              <a:buAutoNum type="arabicPeriod"/>
            </a:pPr>
            <a:r>
              <a:rPr lang="en-US" dirty="0" smtClean="0"/>
              <a:t>Scales with usage </a:t>
            </a:r>
          </a:p>
          <a:p>
            <a:pPr marL="228600" indent="-228600">
              <a:buAutoNum type="arabicPeriod"/>
            </a:pPr>
            <a:r>
              <a:rPr lang="en-US" dirty="0" smtClean="0"/>
              <a:t>Never</a:t>
            </a:r>
            <a:r>
              <a:rPr lang="en-US" baseline="0" dirty="0" smtClean="0"/>
              <a:t> pay for idle </a:t>
            </a:r>
          </a:p>
          <a:p>
            <a:pPr marL="228600" indent="-228600">
              <a:buAutoNum type="arabicPeriod"/>
            </a:pPr>
            <a:r>
              <a:rPr lang="en-US" baseline="0" dirty="0" smtClean="0"/>
              <a:t>Highly available and fault tolerant .</a:t>
            </a:r>
          </a:p>
          <a:p>
            <a:pPr marL="228600" indent="-228600">
              <a:buAutoNum type="arabicPeriod"/>
            </a:pPr>
            <a:endParaRPr lang="en-US" baseline="0" dirty="0" smtClean="0"/>
          </a:p>
          <a:p>
            <a:pPr marL="228600" indent="-228600">
              <a:buAutoNum type="arabicPeriod"/>
            </a:pPr>
            <a:endParaRPr lang="en-US" baseline="0" dirty="0" smtClean="0"/>
          </a:p>
          <a:p>
            <a:pPr marL="0" indent="0">
              <a:buNone/>
            </a:pPr>
            <a:r>
              <a:rPr lang="en-US" baseline="0" dirty="0" smtClean="0"/>
              <a:t>Not scalable and fault tolerant -- &gt; on-premises </a:t>
            </a:r>
          </a:p>
          <a:p>
            <a:pPr marL="0" indent="0">
              <a:buNone/>
            </a:pPr>
            <a:r>
              <a:rPr lang="en-US" baseline="0" dirty="0" smtClean="0"/>
              <a:t>Storage and compute are fully compact not isolated .</a:t>
            </a:r>
          </a:p>
          <a:p>
            <a:pPr marL="0" indent="0">
              <a:buNone/>
            </a:pPr>
            <a:r>
              <a:rPr lang="en-US" baseline="0" dirty="0" smtClean="0"/>
              <a:t>Capex and </a:t>
            </a:r>
            <a:r>
              <a:rPr lang="en-US" baseline="0" dirty="0" err="1" smtClean="0"/>
              <a:t>opex</a:t>
            </a:r>
            <a:r>
              <a:rPr lang="en-US" baseline="0" dirty="0" smtClean="0"/>
              <a:t> is always there .</a:t>
            </a:r>
            <a:endParaRPr lang="en-US" dirty="0"/>
          </a:p>
        </p:txBody>
      </p:sp>
      <p:sp>
        <p:nvSpPr>
          <p:cNvPr id="4" name="Slide Number Placeholder 3"/>
          <p:cNvSpPr>
            <a:spLocks noGrp="1"/>
          </p:cNvSpPr>
          <p:nvPr>
            <p:ph type="sldNum" sz="quarter" idx="10"/>
          </p:nvPr>
        </p:nvSpPr>
        <p:spPr/>
        <p:txBody>
          <a:bodyPr/>
          <a:lstStyle/>
          <a:p>
            <a:fld id="{32AC183C-BF9F-4BD6-88C1-C3779AE5B803}" type="slidenum">
              <a:rPr lang="en-US" smtClean="0"/>
              <a:t>2</a:t>
            </a:fld>
            <a:endParaRPr lang="en-US"/>
          </a:p>
        </p:txBody>
      </p:sp>
    </p:spTree>
    <p:extLst>
      <p:ext uri="{BB962C8B-B14F-4D97-AF65-F5344CB8AC3E}">
        <p14:creationId xmlns:p14="http://schemas.microsoft.com/office/powerpoint/2010/main" val="24733307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Create a role for red-shift</a:t>
            </a:r>
            <a:r>
              <a:rPr lang="en-US" baseline="0" dirty="0" smtClean="0"/>
              <a:t> with AmazonDMSRedShiftS3Role and AmazonRedShiftFullAccess .</a:t>
            </a:r>
            <a:r>
              <a:rPr lang="en-US" dirty="0" smtClean="0"/>
              <a:t> </a:t>
            </a:r>
            <a:endParaRPr lang="en-US" dirty="0"/>
          </a:p>
        </p:txBody>
      </p:sp>
      <p:sp>
        <p:nvSpPr>
          <p:cNvPr id="4" name="Slide Number Placeholder 3"/>
          <p:cNvSpPr>
            <a:spLocks noGrp="1"/>
          </p:cNvSpPr>
          <p:nvPr>
            <p:ph type="sldNum" sz="quarter" idx="10"/>
          </p:nvPr>
        </p:nvSpPr>
        <p:spPr/>
        <p:txBody>
          <a:bodyPr/>
          <a:lstStyle/>
          <a:p>
            <a:fld id="{32AC183C-BF9F-4BD6-88C1-C3779AE5B803}" type="slidenum">
              <a:rPr lang="en-US" smtClean="0"/>
              <a:t>22</a:t>
            </a:fld>
            <a:endParaRPr lang="en-US"/>
          </a:p>
        </p:txBody>
      </p:sp>
    </p:spTree>
    <p:extLst>
      <p:ext uri="{BB962C8B-B14F-4D97-AF65-F5344CB8AC3E}">
        <p14:creationId xmlns:p14="http://schemas.microsoft.com/office/powerpoint/2010/main" val="3863913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Need</a:t>
            </a:r>
            <a:r>
              <a:rPr lang="en-US" baseline="0" dirty="0" smtClean="0"/>
              <a:t> of data lake :</a:t>
            </a:r>
          </a:p>
          <a:p>
            <a:pPr marL="228600" indent="-228600">
              <a:buAutoNum type="arabicPeriod"/>
            </a:pPr>
            <a:r>
              <a:rPr lang="en-US" baseline="0" dirty="0" smtClean="0"/>
              <a:t>Exponential growth of data </a:t>
            </a:r>
          </a:p>
          <a:p>
            <a:pPr marL="228600" indent="-228600">
              <a:buAutoNum type="arabicPeriod"/>
            </a:pPr>
            <a:r>
              <a:rPr lang="en-US" baseline="0" dirty="0" smtClean="0"/>
              <a:t>Diversified consumers</a:t>
            </a:r>
          </a:p>
          <a:p>
            <a:pPr marL="228600" indent="-228600">
              <a:buAutoNum type="arabicPeriod"/>
            </a:pPr>
            <a:r>
              <a:rPr lang="en-US" baseline="0" dirty="0" smtClean="0"/>
              <a:t>Multiple access mechanism </a:t>
            </a:r>
          </a:p>
          <a:p>
            <a:pPr marL="228600" indent="-228600">
              <a:buAutoNum type="arabicPeriod"/>
            </a:pPr>
            <a:r>
              <a:rPr lang="en-US" baseline="0" dirty="0" smtClean="0"/>
              <a:t>Collect data fast manner and store it centrally .</a:t>
            </a:r>
          </a:p>
          <a:p>
            <a:pPr marL="228600" indent="-228600">
              <a:buAutoNum type="arabicPeriod"/>
            </a:pPr>
            <a:r>
              <a:rPr lang="en-US" baseline="0" dirty="0" smtClean="0"/>
              <a:t>Decouple storage and compute </a:t>
            </a:r>
          </a:p>
          <a:p>
            <a:pPr marL="228600" indent="-228600">
              <a:buAutoNum type="arabicPeriod"/>
            </a:pPr>
            <a:endParaRPr lang="en-US" baseline="0" dirty="0" smtClean="0"/>
          </a:p>
          <a:p>
            <a:pPr marL="228600" indent="-228600">
              <a:buAutoNum type="arabicPeriod"/>
            </a:pPr>
            <a:endParaRPr lang="en-US" baseline="0" dirty="0" smtClean="0"/>
          </a:p>
          <a:p>
            <a:pPr marL="228600" indent="-228600">
              <a:buAutoNum type="arabicPeriod"/>
            </a:pPr>
            <a:endParaRPr lang="en-US" baseline="0" dirty="0" smtClean="0"/>
          </a:p>
          <a:p>
            <a:pPr marL="228600" indent="-228600">
              <a:buAutoNum type="arabicPeriod"/>
            </a:pPr>
            <a:r>
              <a:rPr lang="en-US" baseline="0" dirty="0" smtClean="0"/>
              <a:t>Store and collect any data at any scale and at low cost .</a:t>
            </a:r>
          </a:p>
          <a:p>
            <a:pPr marL="228600" indent="-228600">
              <a:buAutoNum type="arabicPeriod"/>
            </a:pPr>
            <a:r>
              <a:rPr lang="en-US" baseline="0" dirty="0" smtClean="0"/>
              <a:t>Data security and prevent unauthorized access.</a:t>
            </a:r>
          </a:p>
          <a:p>
            <a:pPr marL="228600" indent="-228600">
              <a:buAutoNum type="arabicPeriod"/>
            </a:pPr>
            <a:r>
              <a:rPr lang="en-US" baseline="0" dirty="0" smtClean="0"/>
              <a:t>Catalogue ,search and discover data</a:t>
            </a:r>
          </a:p>
          <a:p>
            <a:pPr marL="228600" indent="-228600">
              <a:buAutoNum type="arabicPeriod"/>
            </a:pPr>
            <a:r>
              <a:rPr lang="en-US" baseline="0" dirty="0" smtClean="0"/>
              <a:t>Decouple storage and compute </a:t>
            </a:r>
          </a:p>
          <a:p>
            <a:pPr marL="228600" indent="-228600">
              <a:buAutoNum type="arabicPeriod"/>
            </a:pPr>
            <a:r>
              <a:rPr lang="en-US" baseline="0" dirty="0" smtClean="0"/>
              <a:t>Future proof against highly changing complex ecosystem .</a:t>
            </a:r>
          </a:p>
          <a:p>
            <a:pPr marL="228600" indent="-228600">
              <a:buAutoNum type="arabicPeriod"/>
            </a:pPr>
            <a:r>
              <a:rPr lang="en-US" baseline="0" dirty="0" smtClean="0"/>
              <a:t>Handles Relational as well as non-relational data </a:t>
            </a:r>
          </a:p>
          <a:p>
            <a:pPr marL="228600" indent="-228600">
              <a:buAutoNum type="arabicPeriod"/>
            </a:pPr>
            <a:r>
              <a:rPr lang="en-US" baseline="0" dirty="0" smtClean="0"/>
              <a:t>Schema defined during analysis </a:t>
            </a:r>
          </a:p>
          <a:p>
            <a:pPr marL="228600" indent="-228600">
              <a:buAutoNum type="arabicPeriod"/>
            </a:pPr>
            <a:r>
              <a:rPr lang="en-US" baseline="0" dirty="0" smtClean="0"/>
              <a:t>Diversified analytical engines to gain insight .</a:t>
            </a:r>
          </a:p>
          <a:p>
            <a:pPr marL="228600" indent="-228600">
              <a:buAutoNum type="arabicPeriod"/>
            </a:pPr>
            <a:r>
              <a:rPr lang="en-US" baseline="0" dirty="0" smtClean="0"/>
              <a:t>Low cost storage and analysis can be done without data transformation too .</a:t>
            </a:r>
          </a:p>
          <a:p>
            <a:pPr marL="228600" indent="-228600">
              <a:buAutoNum type="arabicPeriod"/>
            </a:pPr>
            <a:endParaRPr lang="en-US" dirty="0"/>
          </a:p>
        </p:txBody>
      </p:sp>
      <p:sp>
        <p:nvSpPr>
          <p:cNvPr id="4" name="Slide Number Placeholder 3"/>
          <p:cNvSpPr>
            <a:spLocks noGrp="1"/>
          </p:cNvSpPr>
          <p:nvPr>
            <p:ph type="sldNum" sz="quarter" idx="10"/>
          </p:nvPr>
        </p:nvSpPr>
        <p:spPr/>
        <p:txBody>
          <a:bodyPr/>
          <a:lstStyle/>
          <a:p>
            <a:fld id="{32AC183C-BF9F-4BD6-88C1-C3779AE5B803}" type="slidenum">
              <a:rPr lang="en-US" smtClean="0"/>
              <a:t>3</a:t>
            </a:fld>
            <a:endParaRPr lang="en-US"/>
          </a:p>
        </p:txBody>
      </p:sp>
    </p:spTree>
    <p:extLst>
      <p:ext uri="{BB962C8B-B14F-4D97-AF65-F5344CB8AC3E}">
        <p14:creationId xmlns:p14="http://schemas.microsoft.com/office/powerpoint/2010/main" val="2397304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The idea is simple: instead of placing data in a purpose-built data store, you move it into a data lake in its original format. This eliminates the upfront costs of data ingestion, like transformation. Once data is placed into the lake, it's available for analysis by everyone in the organization."</a:t>
            </a:r>
            <a:endParaRPr lang="en-US" dirty="0"/>
          </a:p>
        </p:txBody>
      </p:sp>
      <p:sp>
        <p:nvSpPr>
          <p:cNvPr id="4" name="Slide Number Placeholder 3"/>
          <p:cNvSpPr>
            <a:spLocks noGrp="1"/>
          </p:cNvSpPr>
          <p:nvPr>
            <p:ph type="sldNum" sz="quarter" idx="10"/>
          </p:nvPr>
        </p:nvSpPr>
        <p:spPr/>
        <p:txBody>
          <a:bodyPr/>
          <a:lstStyle/>
          <a:p>
            <a:fld id="{32AC183C-BF9F-4BD6-88C1-C3779AE5B803}" type="slidenum">
              <a:rPr lang="en-US" smtClean="0"/>
              <a:t>4</a:t>
            </a:fld>
            <a:endParaRPr lang="en-US"/>
          </a:p>
        </p:txBody>
      </p:sp>
    </p:spTree>
    <p:extLst>
      <p:ext uri="{BB962C8B-B14F-4D97-AF65-F5344CB8AC3E}">
        <p14:creationId xmlns:p14="http://schemas.microsoft.com/office/powerpoint/2010/main" val="19381026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Data</a:t>
            </a:r>
            <a:r>
              <a:rPr lang="en-US" baseline="0" dirty="0" smtClean="0"/>
              <a:t> Lake services :</a:t>
            </a:r>
          </a:p>
          <a:p>
            <a:pPr marL="228600" indent="-228600">
              <a:buAutoNum type="arabicPeriod"/>
            </a:pPr>
            <a:r>
              <a:rPr lang="en-US" dirty="0" smtClean="0"/>
              <a:t>Sources ( Web event + Product event + Email + Enterprise system + Social + Telemetry)</a:t>
            </a:r>
          </a:p>
          <a:p>
            <a:pPr marL="228600" indent="-228600">
              <a:buAutoNum type="arabicPeriod"/>
            </a:pPr>
            <a:r>
              <a:rPr lang="en-US" dirty="0" smtClean="0"/>
              <a:t>Ingest (Stream + Batch + upload )</a:t>
            </a:r>
          </a:p>
          <a:p>
            <a:pPr marL="228600" indent="-228600">
              <a:buAutoNum type="arabicPeriod"/>
            </a:pPr>
            <a:r>
              <a:rPr lang="en-US" dirty="0" smtClean="0"/>
              <a:t>Prepare ( Cleanse</a:t>
            </a:r>
            <a:r>
              <a:rPr lang="en-US" baseline="0" dirty="0" smtClean="0"/>
              <a:t> + Transform + Account )</a:t>
            </a:r>
            <a:endParaRPr lang="en-US" dirty="0" smtClean="0"/>
          </a:p>
          <a:p>
            <a:pPr marL="228600" indent="-228600">
              <a:buAutoNum type="arabicPeriod"/>
            </a:pPr>
            <a:r>
              <a:rPr lang="en-US" dirty="0" smtClean="0"/>
              <a:t>Organize ( Secure + Store + Govern</a:t>
            </a:r>
            <a:r>
              <a:rPr lang="en-US" baseline="0" dirty="0" smtClean="0"/>
              <a:t> )</a:t>
            </a:r>
            <a:endParaRPr lang="en-US" dirty="0" smtClean="0"/>
          </a:p>
          <a:p>
            <a:pPr marL="228600" indent="-228600">
              <a:buAutoNum type="arabicPeriod"/>
            </a:pPr>
            <a:r>
              <a:rPr lang="en-US" dirty="0" smtClean="0"/>
              <a:t>Discover ( Explore + Search + Visualize )</a:t>
            </a:r>
          </a:p>
          <a:p>
            <a:pPr marL="228600" indent="-228600">
              <a:buAutoNum type="arabicPeriod"/>
            </a:pPr>
            <a:r>
              <a:rPr lang="en-US" dirty="0" smtClean="0"/>
              <a:t>Users (Management team + business/Marketing/product analyst</a:t>
            </a:r>
            <a:r>
              <a:rPr lang="en-US" baseline="0" dirty="0" smtClean="0"/>
              <a:t> + Analytical Applications ) </a:t>
            </a:r>
            <a:endParaRPr lang="en-US" dirty="0" smtClean="0"/>
          </a:p>
          <a:p>
            <a:r>
              <a:rPr lang="en-US" dirty="0" smtClean="0"/>
              <a:t>You can do :</a:t>
            </a:r>
          </a:p>
          <a:p>
            <a:pPr marL="228600" indent="-228600">
              <a:buAutoNum type="arabicPeriod"/>
            </a:pPr>
            <a:r>
              <a:rPr lang="en-US" dirty="0" smtClean="0"/>
              <a:t>Data Processing</a:t>
            </a:r>
          </a:p>
          <a:p>
            <a:pPr marL="228600" indent="-228600">
              <a:buAutoNum type="arabicPeriod"/>
            </a:pPr>
            <a:r>
              <a:rPr lang="en-US" dirty="0" smtClean="0"/>
              <a:t>Data Warehousing</a:t>
            </a:r>
          </a:p>
          <a:p>
            <a:pPr marL="228600" indent="-228600">
              <a:buAutoNum type="arabicPeriod"/>
            </a:pPr>
            <a:r>
              <a:rPr lang="en-US" dirty="0" smtClean="0"/>
              <a:t>Reporting</a:t>
            </a:r>
          </a:p>
          <a:p>
            <a:pPr marL="228600" indent="-228600">
              <a:buAutoNum type="arabicPeriod"/>
            </a:pPr>
            <a:r>
              <a:rPr lang="en-US" dirty="0" smtClean="0"/>
              <a:t>Real time Processing</a:t>
            </a:r>
          </a:p>
          <a:p>
            <a:pPr marL="228600" indent="-228600">
              <a:buAutoNum type="arabicPeriod"/>
            </a:pPr>
            <a:r>
              <a:rPr lang="en-US" dirty="0" smtClean="0"/>
              <a:t>Predictive analysis </a:t>
            </a:r>
            <a:endParaRPr lang="en-US" dirty="0"/>
          </a:p>
        </p:txBody>
      </p:sp>
      <p:sp>
        <p:nvSpPr>
          <p:cNvPr id="4" name="Slide Number Placeholder 3"/>
          <p:cNvSpPr>
            <a:spLocks noGrp="1"/>
          </p:cNvSpPr>
          <p:nvPr>
            <p:ph type="sldNum" sz="quarter" idx="10"/>
          </p:nvPr>
        </p:nvSpPr>
        <p:spPr/>
        <p:txBody>
          <a:bodyPr/>
          <a:lstStyle/>
          <a:p>
            <a:fld id="{32AC183C-BF9F-4BD6-88C1-C3779AE5B803}" type="slidenum">
              <a:rPr lang="en-US" smtClean="0"/>
              <a:t>5</a:t>
            </a:fld>
            <a:endParaRPr lang="en-US"/>
          </a:p>
        </p:txBody>
      </p:sp>
    </p:spTree>
    <p:extLst>
      <p:ext uri="{BB962C8B-B14F-4D97-AF65-F5344CB8AC3E}">
        <p14:creationId xmlns:p14="http://schemas.microsoft.com/office/powerpoint/2010/main" val="29652446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Data Lake on AWS :</a:t>
            </a:r>
          </a:p>
          <a:p>
            <a:endParaRPr lang="en-US" dirty="0" smtClean="0"/>
          </a:p>
          <a:p>
            <a:r>
              <a:rPr lang="en-US" dirty="0" smtClean="0">
                <a:hlinkClick r:id="rId3"/>
              </a:rPr>
              <a:t>https://aws.amazon.com/solutions/data-lake-solution/</a:t>
            </a:r>
            <a:endParaRPr lang="en-US" dirty="0" smtClean="0"/>
          </a:p>
          <a:p>
            <a:r>
              <a:rPr lang="en-US" dirty="0" smtClean="0"/>
              <a:t>CODE :  https://s3.amazonaws.com/solutions-reference/data-lake-solution/latest/data-lake-deploy.template</a:t>
            </a:r>
          </a:p>
          <a:p>
            <a:r>
              <a:rPr lang="en-US" dirty="0" smtClean="0"/>
              <a:t>              https://github.com/awslabs/aws-data-lake-solution</a:t>
            </a:r>
            <a:endParaRPr lang="en-US" dirty="0"/>
          </a:p>
        </p:txBody>
      </p:sp>
      <p:sp>
        <p:nvSpPr>
          <p:cNvPr id="4" name="Slide Number Placeholder 3"/>
          <p:cNvSpPr>
            <a:spLocks noGrp="1"/>
          </p:cNvSpPr>
          <p:nvPr>
            <p:ph type="sldNum" sz="quarter" idx="10"/>
          </p:nvPr>
        </p:nvSpPr>
        <p:spPr/>
        <p:txBody>
          <a:bodyPr/>
          <a:lstStyle/>
          <a:p>
            <a:fld id="{32AC183C-BF9F-4BD6-88C1-C3779AE5B803}" type="slidenum">
              <a:rPr lang="en-US" smtClean="0"/>
              <a:t>7</a:t>
            </a:fld>
            <a:endParaRPr lang="en-US"/>
          </a:p>
        </p:txBody>
      </p:sp>
    </p:spTree>
    <p:extLst>
      <p:ext uri="{BB962C8B-B14F-4D97-AF65-F5344CB8AC3E}">
        <p14:creationId xmlns:p14="http://schemas.microsoft.com/office/powerpoint/2010/main" val="3219933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smtClean="0">
                <a:solidFill>
                  <a:schemeClr val="tx1"/>
                </a:solidFill>
                <a:effectLst/>
                <a:latin typeface="+mn-lt"/>
                <a:ea typeface="+mn-ea"/>
                <a:cs typeface="+mn-cs"/>
              </a:rPr>
              <a:t>Microsoft Azure ADLS Gen 2</a:t>
            </a:r>
          </a:p>
          <a:p>
            <a:r>
              <a:rPr lang="en-US" sz="1200" b="0" kern="1200" dirty="0" smtClean="0">
                <a:solidFill>
                  <a:schemeClr val="tx1"/>
                </a:solidFill>
                <a:effectLst/>
                <a:latin typeface="+mn-lt"/>
                <a:ea typeface="+mn-ea"/>
                <a:cs typeface="+mn-cs"/>
              </a:rPr>
              <a:t>Microsoft offers dedicated objective storage for Data Lakes. It seems to be a mature solution with the support of various components either created by Microsoft or of well know services</a:t>
            </a:r>
            <a:r>
              <a:rPr lang="en-US" sz="1200" b="0" kern="1200" baseline="0" dirty="0" smtClean="0">
                <a:solidFill>
                  <a:schemeClr val="tx1"/>
                </a:solidFill>
                <a:effectLst/>
                <a:latin typeface="+mn-lt"/>
                <a:ea typeface="+mn-ea"/>
                <a:cs typeface="+mn-cs"/>
              </a:rPr>
              <a:t> </a:t>
            </a:r>
            <a:r>
              <a:rPr lang="en-US" sz="1200" b="0" kern="1200" dirty="0" smtClean="0">
                <a:solidFill>
                  <a:schemeClr val="tx1"/>
                </a:solidFill>
                <a:effectLst/>
                <a:latin typeface="+mn-lt"/>
                <a:ea typeface="+mn-ea"/>
                <a:cs typeface="+mn-cs"/>
              </a:rPr>
              <a:t>(HDInsight, Spark, U-SQL, </a:t>
            </a:r>
            <a:r>
              <a:rPr lang="en-US" sz="1200" b="0" kern="1200" dirty="0" err="1" smtClean="0">
                <a:solidFill>
                  <a:schemeClr val="tx1"/>
                </a:solidFill>
                <a:effectLst/>
                <a:latin typeface="+mn-lt"/>
                <a:ea typeface="+mn-ea"/>
                <a:cs typeface="+mn-cs"/>
              </a:rPr>
              <a:t>WebHDFS</a:t>
            </a:r>
            <a:r>
              <a:rPr lang="en-US" sz="1200" b="0" kern="1200" dirty="0" smtClean="0">
                <a:solidFill>
                  <a:schemeClr val="tx1"/>
                </a:solidFill>
                <a:effectLst/>
                <a:latin typeface="+mn-lt"/>
                <a:ea typeface="+mn-ea"/>
                <a:cs typeface="+mn-cs"/>
              </a:rPr>
              <a:t>).</a:t>
            </a:r>
          </a:p>
          <a:p>
            <a:r>
              <a:rPr lang="en-US" sz="1200" b="0" kern="1200" dirty="0" smtClean="0">
                <a:solidFill>
                  <a:schemeClr val="tx1"/>
                </a:solidFill>
                <a:effectLst/>
                <a:latin typeface="+mn-lt"/>
                <a:ea typeface="+mn-ea"/>
                <a:cs typeface="+mn-cs"/>
              </a:rPr>
              <a:t>In 2018 Microsoft introduced it’s the second generation of data lake implementation called ADLS Gen2. ADLS Gen2 is the combination of the Microsoft Data Lake solutions and </a:t>
            </a:r>
            <a:r>
              <a:rPr lang="en-US" sz="1200" b="0" u="none" strike="noStrike" kern="1200" dirty="0" smtClean="0">
                <a:solidFill>
                  <a:schemeClr val="tx1"/>
                </a:solidFill>
                <a:effectLst/>
                <a:latin typeface="+mn-lt"/>
                <a:ea typeface="+mn-ea"/>
                <a:cs typeface="+mn-cs"/>
                <a:hlinkClick r:id="rId3"/>
              </a:rPr>
              <a:t>Blob storage</a:t>
            </a:r>
            <a:r>
              <a:rPr lang="en-US" sz="1200" b="0" kern="1200" dirty="0" smtClean="0">
                <a:solidFill>
                  <a:schemeClr val="tx1"/>
                </a:solidFill>
                <a:effectLst/>
                <a:latin typeface="+mn-lt"/>
                <a:ea typeface="+mn-ea"/>
                <a:cs typeface="+mn-cs"/>
              </a:rPr>
              <a:t>. </a:t>
            </a:r>
          </a:p>
          <a:p>
            <a:r>
              <a:rPr lang="en-US" sz="1200" b="0" kern="1200" dirty="0" smtClean="0">
                <a:solidFill>
                  <a:schemeClr val="tx1"/>
                </a:solidFill>
                <a:effectLst/>
                <a:latin typeface="+mn-lt"/>
                <a:ea typeface="+mn-ea"/>
                <a:cs typeface="+mn-cs"/>
              </a:rPr>
              <a:t>ADLS Gen2 has all the features of both, which means it will have features such as limitless storage capacity, support all Blob tiers, Azure Active Directory integration, hierarchical file system, and read-access geo-redundant storage.</a:t>
            </a:r>
          </a:p>
          <a:p>
            <a:endParaRPr lang="en-US" dirty="0"/>
          </a:p>
        </p:txBody>
      </p:sp>
      <p:sp>
        <p:nvSpPr>
          <p:cNvPr id="4" name="Slide Number Placeholder 3"/>
          <p:cNvSpPr>
            <a:spLocks noGrp="1"/>
          </p:cNvSpPr>
          <p:nvPr>
            <p:ph type="sldNum" sz="quarter" idx="10"/>
          </p:nvPr>
        </p:nvSpPr>
        <p:spPr/>
        <p:txBody>
          <a:bodyPr/>
          <a:lstStyle/>
          <a:p>
            <a:fld id="{32AC183C-BF9F-4BD6-88C1-C3779AE5B803}" type="slidenum">
              <a:rPr lang="en-US" smtClean="0"/>
              <a:t>8</a:t>
            </a:fld>
            <a:endParaRPr lang="en-US"/>
          </a:p>
        </p:txBody>
      </p:sp>
    </p:spTree>
    <p:extLst>
      <p:ext uri="{BB962C8B-B14F-4D97-AF65-F5344CB8AC3E}">
        <p14:creationId xmlns:p14="http://schemas.microsoft.com/office/powerpoint/2010/main" val="4803119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smtClean="0">
                <a:solidFill>
                  <a:schemeClr val="tx1"/>
                </a:solidFill>
                <a:effectLst/>
                <a:latin typeface="+mn-lt"/>
                <a:ea typeface="+mn-ea"/>
                <a:cs typeface="+mn-cs"/>
              </a:rPr>
              <a:t>Google Cloud</a:t>
            </a:r>
          </a:p>
          <a:p>
            <a:r>
              <a:rPr lang="en-US" sz="1200" b="0" kern="1200" dirty="0" smtClean="0">
                <a:solidFill>
                  <a:schemeClr val="tx1"/>
                </a:solidFill>
                <a:effectLst/>
                <a:latin typeface="+mn-lt"/>
                <a:ea typeface="+mn-ea"/>
                <a:cs typeface="+mn-cs"/>
              </a:rPr>
              <a:t>The equivalent of Amazon S3 in GCP is Google Cloud storage. Similar to S3, it offers unlimited capacity and several nines annual durability (99.999999999%). </a:t>
            </a:r>
          </a:p>
          <a:p>
            <a:r>
              <a:rPr lang="en-US" sz="1200" b="0" kern="1200" dirty="0" smtClean="0">
                <a:solidFill>
                  <a:schemeClr val="tx1"/>
                </a:solidFill>
                <a:effectLst/>
                <a:latin typeface="+mn-lt"/>
                <a:ea typeface="+mn-ea"/>
                <a:cs typeface="+mn-cs"/>
              </a:rPr>
              <a:t>Google highly promotes it's Machine Learning capabilities. While it has the less build in services than Microsoft and AWS it still may be a good option, especially if you already have data processing pipelines in place.</a:t>
            </a:r>
          </a:p>
          <a:p>
            <a:endParaRPr lang="en-US" sz="1200" b="0" kern="1200" dirty="0" smtClean="0">
              <a:solidFill>
                <a:schemeClr val="tx1"/>
              </a:solidFill>
              <a:effectLst/>
              <a:latin typeface="+mn-lt"/>
              <a:ea typeface="+mn-ea"/>
              <a:cs typeface="+mn-cs"/>
            </a:endParaRPr>
          </a:p>
          <a:p>
            <a:r>
              <a:rPr lang="en-US" dirty="0" smtClean="0">
                <a:hlinkClick r:id="rId3"/>
              </a:rPr>
              <a:t>https://cloud.google.com/solutions/build-a-data-lake-on-gcp#data_ingestion</a:t>
            </a:r>
            <a:endParaRPr lang="en-US" sz="1200" b="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32AC183C-BF9F-4BD6-88C1-C3779AE5B803}" type="slidenum">
              <a:rPr lang="en-US" smtClean="0"/>
              <a:t>9</a:t>
            </a:fld>
            <a:endParaRPr lang="en-US"/>
          </a:p>
        </p:txBody>
      </p:sp>
    </p:spTree>
    <p:extLst>
      <p:ext uri="{BB962C8B-B14F-4D97-AF65-F5344CB8AC3E}">
        <p14:creationId xmlns:p14="http://schemas.microsoft.com/office/powerpoint/2010/main" val="2696690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2AC183C-BF9F-4BD6-88C1-C3779AE5B803}" type="slidenum">
              <a:rPr lang="en-US" smtClean="0"/>
              <a:t>12</a:t>
            </a:fld>
            <a:endParaRPr lang="en-US"/>
          </a:p>
        </p:txBody>
      </p:sp>
    </p:spTree>
    <p:extLst>
      <p:ext uri="{BB962C8B-B14F-4D97-AF65-F5344CB8AC3E}">
        <p14:creationId xmlns:p14="http://schemas.microsoft.com/office/powerpoint/2010/main" val="13733794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2AC183C-BF9F-4BD6-88C1-C3779AE5B803}" type="slidenum">
              <a:rPr lang="en-US" smtClean="0"/>
              <a:t>13</a:t>
            </a:fld>
            <a:endParaRPr lang="en-US"/>
          </a:p>
        </p:txBody>
      </p:sp>
    </p:spTree>
    <p:extLst>
      <p:ext uri="{BB962C8B-B14F-4D97-AF65-F5344CB8AC3E}">
        <p14:creationId xmlns:p14="http://schemas.microsoft.com/office/powerpoint/2010/main" val="19159323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smtClean="0"/>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344CCCA0-8883-49E2-8CEA-7FF73E42E580}" type="datetimeFigureOut">
              <a:rPr lang="en-US" smtClean="0"/>
              <a:t>5/14/2020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A925172-6076-4390-9E87-4082B1632E55}" type="slidenum">
              <a:rPr lang="en-US" smtClean="0"/>
              <a:t>‹#›</a:t>
            </a:fld>
            <a:endParaRPr lang="en-US"/>
          </a:p>
        </p:txBody>
      </p:sp>
    </p:spTree>
    <p:extLst>
      <p:ext uri="{BB962C8B-B14F-4D97-AF65-F5344CB8AC3E}">
        <p14:creationId xmlns:p14="http://schemas.microsoft.com/office/powerpoint/2010/main" val="23226313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344CCCA0-8883-49E2-8CEA-7FF73E42E580}" type="datetimeFigureOut">
              <a:rPr lang="en-US" smtClean="0"/>
              <a:t>5/14/2020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A925172-6076-4390-9E87-4082B1632E55}" type="slidenum">
              <a:rPr lang="en-US" smtClean="0"/>
              <a:t>‹#›</a:t>
            </a:fld>
            <a:endParaRPr lang="en-US"/>
          </a:p>
        </p:txBody>
      </p:sp>
    </p:spTree>
    <p:extLst>
      <p:ext uri="{BB962C8B-B14F-4D97-AF65-F5344CB8AC3E}">
        <p14:creationId xmlns:p14="http://schemas.microsoft.com/office/powerpoint/2010/main" val="32320260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smtClean="0"/>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4" name="Date Placeholder 3"/>
          <p:cNvSpPr>
            <a:spLocks noGrp="1"/>
          </p:cNvSpPr>
          <p:nvPr>
            <p:ph type="dt" sz="half" idx="10"/>
          </p:nvPr>
        </p:nvSpPr>
        <p:spPr/>
        <p:txBody>
          <a:bodyPr/>
          <a:lstStyle/>
          <a:p>
            <a:fld id="{344CCCA0-8883-49E2-8CEA-7FF73E42E580}" type="datetimeFigureOut">
              <a:rPr lang="en-US" smtClean="0"/>
              <a:t>5/14/2020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A925172-6076-4390-9E87-4082B1632E55}" type="slidenum">
              <a:rPr lang="en-US" smtClean="0"/>
              <a:t>‹#›</a:t>
            </a:fld>
            <a:endParaRPr lang="en-US"/>
          </a:p>
        </p:txBody>
      </p:sp>
    </p:spTree>
    <p:extLst>
      <p:ext uri="{BB962C8B-B14F-4D97-AF65-F5344CB8AC3E}">
        <p14:creationId xmlns:p14="http://schemas.microsoft.com/office/powerpoint/2010/main" val="272428934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smtClean="0"/>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smtClean="0"/>
              <a:t>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4" name="Date Placeholder 3"/>
          <p:cNvSpPr>
            <a:spLocks noGrp="1"/>
          </p:cNvSpPr>
          <p:nvPr>
            <p:ph type="dt" sz="half" idx="10"/>
          </p:nvPr>
        </p:nvSpPr>
        <p:spPr/>
        <p:txBody>
          <a:bodyPr/>
          <a:lstStyle/>
          <a:p>
            <a:fld id="{344CCCA0-8883-49E2-8CEA-7FF73E42E580}" type="datetimeFigureOut">
              <a:rPr lang="en-US" smtClean="0"/>
              <a:t>5/14/2020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A925172-6076-4390-9E87-4082B1632E55}" type="slidenum">
              <a:rPr lang="en-US" smtClean="0"/>
              <a:t>‹#›</a:t>
            </a:fld>
            <a:endParaRPr lang="en-US"/>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326887170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344CCCA0-8883-49E2-8CEA-7FF73E42E580}" type="datetimeFigureOut">
              <a:rPr lang="en-US" smtClean="0"/>
              <a:t>5/14/2020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A925172-6076-4390-9E87-4082B1632E55}" type="slidenum">
              <a:rPr lang="en-US" smtClean="0"/>
              <a:t>‹#›</a:t>
            </a:fld>
            <a:endParaRPr lang="en-US"/>
          </a:p>
        </p:txBody>
      </p:sp>
    </p:spTree>
    <p:extLst>
      <p:ext uri="{BB962C8B-B14F-4D97-AF65-F5344CB8AC3E}">
        <p14:creationId xmlns:p14="http://schemas.microsoft.com/office/powerpoint/2010/main" val="24584518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344CCCA0-8883-49E2-8CEA-7FF73E42E580}" type="datetimeFigureOut">
              <a:rPr lang="en-US" smtClean="0"/>
              <a:t>5/14/2020</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A925172-6076-4390-9E87-4082B1632E55}" type="slidenum">
              <a:rPr lang="en-US" smtClean="0"/>
              <a:t>‹#›</a:t>
            </a:fld>
            <a:endParaRPr lang="en-US"/>
          </a:p>
        </p:txBody>
      </p:sp>
    </p:spTree>
    <p:extLst>
      <p:ext uri="{BB962C8B-B14F-4D97-AF65-F5344CB8AC3E}">
        <p14:creationId xmlns:p14="http://schemas.microsoft.com/office/powerpoint/2010/main" val="143312918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344CCCA0-8883-49E2-8CEA-7FF73E42E580}" type="datetimeFigureOut">
              <a:rPr lang="en-US" smtClean="0"/>
              <a:t>5/14/2020</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A925172-6076-4390-9E87-4082B1632E55}" type="slidenum">
              <a:rPr lang="en-US" smtClean="0"/>
              <a:t>‹#›</a:t>
            </a:fld>
            <a:endParaRPr lang="en-US"/>
          </a:p>
        </p:txBody>
      </p:sp>
    </p:spTree>
    <p:extLst>
      <p:ext uri="{BB962C8B-B14F-4D97-AF65-F5344CB8AC3E}">
        <p14:creationId xmlns:p14="http://schemas.microsoft.com/office/powerpoint/2010/main" val="353955226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44CCCA0-8883-49E2-8CEA-7FF73E42E580}" type="datetimeFigureOut">
              <a:rPr lang="en-US" smtClean="0"/>
              <a:t>5/14/2020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A925172-6076-4390-9E87-4082B1632E55}" type="slidenum">
              <a:rPr lang="en-US" smtClean="0"/>
              <a:t>‹#›</a:t>
            </a:fld>
            <a:endParaRPr lang="en-US"/>
          </a:p>
        </p:txBody>
      </p:sp>
    </p:spTree>
    <p:extLst>
      <p:ext uri="{BB962C8B-B14F-4D97-AF65-F5344CB8AC3E}">
        <p14:creationId xmlns:p14="http://schemas.microsoft.com/office/powerpoint/2010/main" val="71862518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44CCCA0-8883-49E2-8CEA-7FF73E42E580}" type="datetimeFigureOut">
              <a:rPr lang="en-US" smtClean="0"/>
              <a:t>5/14/2020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A925172-6076-4390-9E87-4082B1632E55}" type="slidenum">
              <a:rPr lang="en-US" smtClean="0"/>
              <a:t>‹#›</a:t>
            </a:fld>
            <a:endParaRPr lang="en-US"/>
          </a:p>
        </p:txBody>
      </p:sp>
    </p:spTree>
    <p:extLst>
      <p:ext uri="{BB962C8B-B14F-4D97-AF65-F5344CB8AC3E}">
        <p14:creationId xmlns:p14="http://schemas.microsoft.com/office/powerpoint/2010/main" val="14451280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3"/>
          <p:cNvSpPr>
            <a:spLocks noGrp="1"/>
          </p:cNvSpPr>
          <p:nvPr>
            <p:ph type="dt" sz="half" idx="10"/>
          </p:nvPr>
        </p:nvSpPr>
        <p:spPr/>
        <p:txBody>
          <a:bodyPr/>
          <a:lstStyle/>
          <a:p>
            <a:fld id="{344CCCA0-8883-49E2-8CEA-7FF73E42E580}" type="datetimeFigureOut">
              <a:rPr lang="en-US" smtClean="0"/>
              <a:t>5/14/2020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A925172-6076-4390-9E87-4082B1632E55}" type="slidenum">
              <a:rPr lang="en-US" smtClean="0"/>
              <a:t>‹#›</a:t>
            </a:fld>
            <a:endParaRPr lang="en-US"/>
          </a:p>
        </p:txBody>
      </p:sp>
    </p:spTree>
    <p:extLst>
      <p:ext uri="{BB962C8B-B14F-4D97-AF65-F5344CB8AC3E}">
        <p14:creationId xmlns:p14="http://schemas.microsoft.com/office/powerpoint/2010/main" val="20523073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344CCCA0-8883-49E2-8CEA-7FF73E42E580}" type="datetimeFigureOut">
              <a:rPr lang="en-US" smtClean="0"/>
              <a:t>5/14/2020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A925172-6076-4390-9E87-4082B1632E55}" type="slidenum">
              <a:rPr lang="en-US" smtClean="0"/>
              <a:t>‹#›</a:t>
            </a:fld>
            <a:endParaRPr lang="en-US"/>
          </a:p>
        </p:txBody>
      </p:sp>
    </p:spTree>
    <p:extLst>
      <p:ext uri="{BB962C8B-B14F-4D97-AF65-F5344CB8AC3E}">
        <p14:creationId xmlns:p14="http://schemas.microsoft.com/office/powerpoint/2010/main" val="16011905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344CCCA0-8883-49E2-8CEA-7FF73E42E580}" type="datetimeFigureOut">
              <a:rPr lang="en-US" smtClean="0"/>
              <a:t>5/14/2020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A925172-6076-4390-9E87-4082B1632E55}" type="slidenum">
              <a:rPr lang="en-US" smtClean="0"/>
              <a:t>‹#›</a:t>
            </a:fld>
            <a:endParaRPr lang="en-US"/>
          </a:p>
        </p:txBody>
      </p:sp>
    </p:spTree>
    <p:extLst>
      <p:ext uri="{BB962C8B-B14F-4D97-AF65-F5344CB8AC3E}">
        <p14:creationId xmlns:p14="http://schemas.microsoft.com/office/powerpoint/2010/main" val="28512503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344CCCA0-8883-49E2-8CEA-7FF73E42E580}" type="datetimeFigureOut">
              <a:rPr lang="en-US" smtClean="0"/>
              <a:t>5/14/2020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A925172-6076-4390-9E87-4082B1632E55}" type="slidenum">
              <a:rPr lang="en-US" smtClean="0"/>
              <a:t>‹#›</a:t>
            </a:fld>
            <a:endParaRPr lang="en-US"/>
          </a:p>
        </p:txBody>
      </p:sp>
    </p:spTree>
    <p:extLst>
      <p:ext uri="{BB962C8B-B14F-4D97-AF65-F5344CB8AC3E}">
        <p14:creationId xmlns:p14="http://schemas.microsoft.com/office/powerpoint/2010/main" val="18074435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7" name="Date Placeholder 2"/>
          <p:cNvSpPr>
            <a:spLocks noGrp="1"/>
          </p:cNvSpPr>
          <p:nvPr>
            <p:ph type="dt" sz="half" idx="10"/>
          </p:nvPr>
        </p:nvSpPr>
        <p:spPr/>
        <p:txBody>
          <a:bodyPr/>
          <a:lstStyle/>
          <a:p>
            <a:fld id="{344CCCA0-8883-49E2-8CEA-7FF73E42E580}" type="datetimeFigureOut">
              <a:rPr lang="en-US" smtClean="0"/>
              <a:t>5/14/2020</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FA925172-6076-4390-9E87-4082B1632E55}" type="slidenum">
              <a:rPr lang="en-US" smtClean="0"/>
              <a:t>‹#›</a:t>
            </a:fld>
            <a:endParaRPr lang="en-US"/>
          </a:p>
        </p:txBody>
      </p:sp>
    </p:spTree>
    <p:extLst>
      <p:ext uri="{BB962C8B-B14F-4D97-AF65-F5344CB8AC3E}">
        <p14:creationId xmlns:p14="http://schemas.microsoft.com/office/powerpoint/2010/main" val="22219651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344CCCA0-8883-49E2-8CEA-7FF73E42E580}" type="datetimeFigureOut">
              <a:rPr lang="en-US" smtClean="0"/>
              <a:t>5/14/2020</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FA925172-6076-4390-9E87-4082B1632E55}" type="slidenum">
              <a:rPr lang="en-US" smtClean="0"/>
              <a:t>‹#›</a:t>
            </a:fld>
            <a:endParaRPr lang="en-US"/>
          </a:p>
        </p:txBody>
      </p:sp>
    </p:spTree>
    <p:extLst>
      <p:ext uri="{BB962C8B-B14F-4D97-AF65-F5344CB8AC3E}">
        <p14:creationId xmlns:p14="http://schemas.microsoft.com/office/powerpoint/2010/main" val="24156813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7" name="Date Placeholder 4"/>
          <p:cNvSpPr>
            <a:spLocks noGrp="1"/>
          </p:cNvSpPr>
          <p:nvPr>
            <p:ph type="dt" sz="half" idx="10"/>
          </p:nvPr>
        </p:nvSpPr>
        <p:spPr/>
        <p:txBody>
          <a:bodyPr/>
          <a:lstStyle/>
          <a:p>
            <a:fld id="{344CCCA0-8883-49E2-8CEA-7FF73E42E580}" type="datetimeFigureOut">
              <a:rPr lang="en-US" smtClean="0"/>
              <a:t>5/14/2020</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FA925172-6076-4390-9E87-4082B1632E55}" type="slidenum">
              <a:rPr lang="en-US" smtClean="0"/>
              <a:t>‹#›</a:t>
            </a:fld>
            <a:endParaRPr lang="en-US"/>
          </a:p>
        </p:txBody>
      </p:sp>
    </p:spTree>
    <p:extLst>
      <p:ext uri="{BB962C8B-B14F-4D97-AF65-F5344CB8AC3E}">
        <p14:creationId xmlns:p14="http://schemas.microsoft.com/office/powerpoint/2010/main" val="26894752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344CCCA0-8883-49E2-8CEA-7FF73E42E580}" type="datetimeFigureOut">
              <a:rPr lang="en-US" smtClean="0"/>
              <a:t>5/14/2020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A925172-6076-4390-9E87-4082B1632E55}" type="slidenum">
              <a:rPr lang="en-US" smtClean="0"/>
              <a:t>‹#›</a:t>
            </a:fld>
            <a:endParaRPr lang="en-US"/>
          </a:p>
        </p:txBody>
      </p:sp>
    </p:spTree>
    <p:extLst>
      <p:ext uri="{BB962C8B-B14F-4D97-AF65-F5344CB8AC3E}">
        <p14:creationId xmlns:p14="http://schemas.microsoft.com/office/powerpoint/2010/main" val="24102836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smtClean="0"/>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344CCCA0-8883-49E2-8CEA-7FF73E42E580}" type="datetimeFigureOut">
              <a:rPr lang="en-US" smtClean="0"/>
              <a:t>5/14/2020</a:t>
            </a:fld>
            <a:endParaRPr lang="en-US"/>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FA925172-6076-4390-9E87-4082B1632E55}" type="slidenum">
              <a:rPr lang="en-US" smtClean="0"/>
              <a:t>‹#›</a:t>
            </a:fld>
            <a:endParaRPr lang="en-US"/>
          </a:p>
        </p:txBody>
      </p:sp>
    </p:spTree>
    <p:extLst>
      <p:ext uri="{BB962C8B-B14F-4D97-AF65-F5344CB8AC3E}">
        <p14:creationId xmlns:p14="http://schemas.microsoft.com/office/powerpoint/2010/main" val="4048100691"/>
      </p:ext>
    </p:extLst>
  </p:cSld>
  <p:clrMap bg1="dk1" tx1="lt1" bg2="dk2" tx2="lt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algn="ctr"/>
            <a:r>
              <a:rPr lang="en-US" dirty="0" smtClean="0"/>
              <a:t>AWS Server less Analytics </a:t>
            </a:r>
            <a:br>
              <a:rPr lang="en-US" dirty="0" smtClean="0"/>
            </a:br>
            <a:r>
              <a:rPr lang="en-US" dirty="0" smtClean="0"/>
              <a:t>Data Lake </a:t>
            </a:r>
            <a:endParaRPr lang="en-US" dirty="0"/>
          </a:p>
        </p:txBody>
      </p:sp>
      <p:sp>
        <p:nvSpPr>
          <p:cNvPr id="3" name="Subtitle 2"/>
          <p:cNvSpPr>
            <a:spLocks noGrp="1"/>
          </p:cNvSpPr>
          <p:nvPr>
            <p:ph type="subTitle" idx="1"/>
          </p:nvPr>
        </p:nvSpPr>
        <p:spPr/>
        <p:txBody>
          <a:bodyPr/>
          <a:lstStyle/>
          <a:p>
            <a:r>
              <a:rPr lang="en-US" dirty="0" smtClean="0"/>
              <a:t>																	</a:t>
            </a:r>
            <a:r>
              <a:rPr lang="en-US" dirty="0" err="1" smtClean="0"/>
              <a:t>vikas</a:t>
            </a:r>
            <a:endParaRPr lang="en-US" dirty="0"/>
          </a:p>
        </p:txBody>
      </p:sp>
    </p:spTree>
    <p:extLst>
      <p:ext uri="{BB962C8B-B14F-4D97-AF65-F5344CB8AC3E}">
        <p14:creationId xmlns:p14="http://schemas.microsoft.com/office/powerpoint/2010/main" val="8965881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203857" cy="6858000"/>
          </a:xfrm>
          <a:prstGeom prst="rect">
            <a:avLst/>
          </a:prstGeom>
        </p:spPr>
      </p:pic>
    </p:spTree>
    <p:extLst>
      <p:ext uri="{BB962C8B-B14F-4D97-AF65-F5344CB8AC3E}">
        <p14:creationId xmlns:p14="http://schemas.microsoft.com/office/powerpoint/2010/main" val="33566414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
            <a:ext cx="12260439" cy="6858001"/>
          </a:xfrm>
          <a:prstGeom prst="rect">
            <a:avLst/>
          </a:prstGeom>
        </p:spPr>
      </p:pic>
    </p:spTree>
    <p:extLst>
      <p:ext uri="{BB962C8B-B14F-4D97-AF65-F5344CB8AC3E}">
        <p14:creationId xmlns:p14="http://schemas.microsoft.com/office/powerpoint/2010/main" val="16546337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 y="0"/>
            <a:ext cx="12173859" cy="6858000"/>
          </a:xfrm>
          <a:prstGeom prst="rect">
            <a:avLst/>
          </a:prstGeom>
        </p:spPr>
      </p:pic>
    </p:spTree>
    <p:extLst>
      <p:ext uri="{BB962C8B-B14F-4D97-AF65-F5344CB8AC3E}">
        <p14:creationId xmlns:p14="http://schemas.microsoft.com/office/powerpoint/2010/main" val="2363332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0" y="0"/>
            <a:ext cx="12222374" cy="6858000"/>
          </a:xfrm>
          <a:prstGeom prst="rect">
            <a:avLst/>
          </a:prstGeom>
        </p:spPr>
      </p:pic>
    </p:spTree>
    <p:extLst>
      <p:ext uri="{BB962C8B-B14F-4D97-AF65-F5344CB8AC3E}">
        <p14:creationId xmlns:p14="http://schemas.microsoft.com/office/powerpoint/2010/main" val="14682368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7342667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2000" cy="6873906"/>
          </a:xfrm>
          <a:prstGeom prst="rect">
            <a:avLst/>
          </a:prstGeom>
        </p:spPr>
      </p:pic>
    </p:spTree>
    <p:extLst>
      <p:ext uri="{BB962C8B-B14F-4D97-AF65-F5344CB8AC3E}">
        <p14:creationId xmlns:p14="http://schemas.microsoft.com/office/powerpoint/2010/main" val="10732623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
            <a:ext cx="12192000" cy="6886423"/>
          </a:xfrm>
          <a:prstGeom prst="rect">
            <a:avLst/>
          </a:prstGeom>
        </p:spPr>
      </p:pic>
    </p:spTree>
    <p:extLst>
      <p:ext uri="{BB962C8B-B14F-4D97-AF65-F5344CB8AC3E}">
        <p14:creationId xmlns:p14="http://schemas.microsoft.com/office/powerpoint/2010/main" val="23278208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8" descr="image0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
            <a:ext cx="12209763" cy="68580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562284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00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7514"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177905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18953" y="122018"/>
            <a:ext cx="10094089" cy="3026296"/>
          </a:xfrm>
          <a:prstGeom prst="rect">
            <a:avLst/>
          </a:prstGeom>
        </p:spPr>
      </p:pic>
      <p:pic>
        <p:nvPicPr>
          <p:cNvPr id="3" name="Picture 2"/>
          <p:cNvPicPr>
            <a:picLocks noChangeAspect="1"/>
          </p:cNvPicPr>
          <p:nvPr/>
        </p:nvPicPr>
        <p:blipFill>
          <a:blip r:embed="rId3"/>
          <a:stretch>
            <a:fillRect/>
          </a:stretch>
        </p:blipFill>
        <p:spPr>
          <a:xfrm>
            <a:off x="5173282" y="3238981"/>
            <a:ext cx="6864390" cy="3537996"/>
          </a:xfrm>
          <a:prstGeom prst="rect">
            <a:avLst/>
          </a:prstGeom>
        </p:spPr>
      </p:pic>
    </p:spTree>
    <p:extLst>
      <p:ext uri="{BB962C8B-B14F-4D97-AF65-F5344CB8AC3E}">
        <p14:creationId xmlns:p14="http://schemas.microsoft.com/office/powerpoint/2010/main" val="2723883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84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0" y="0"/>
            <a:ext cx="12283670" cy="6858000"/>
          </a:xfrm>
          <a:prstGeom prst="rect">
            <a:avLst/>
          </a:prstGeom>
        </p:spPr>
      </p:pic>
    </p:spTree>
    <p:extLst>
      <p:ext uri="{BB962C8B-B14F-4D97-AF65-F5344CB8AC3E}">
        <p14:creationId xmlns:p14="http://schemas.microsoft.com/office/powerpoint/2010/main" val="40322327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21266"/>
            <a:ext cx="12161136" cy="6953694"/>
          </a:xfrm>
          <a:prstGeom prst="rect">
            <a:avLst/>
          </a:prstGeom>
        </p:spPr>
      </p:pic>
    </p:spTree>
    <p:extLst>
      <p:ext uri="{BB962C8B-B14F-4D97-AF65-F5344CB8AC3E}">
        <p14:creationId xmlns:p14="http://schemas.microsoft.com/office/powerpoint/2010/main" val="11849766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288688" cy="6858000"/>
          </a:xfrm>
          <a:prstGeom prst="rect">
            <a:avLst/>
          </a:prstGeom>
        </p:spPr>
      </p:pic>
    </p:spTree>
    <p:extLst>
      <p:ext uri="{BB962C8B-B14F-4D97-AF65-F5344CB8AC3E}">
        <p14:creationId xmlns:p14="http://schemas.microsoft.com/office/powerpoint/2010/main" val="6667677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0" y="0"/>
            <a:ext cx="12241514" cy="6858000"/>
          </a:xfrm>
          <a:prstGeom prst="rect">
            <a:avLst/>
          </a:prstGeom>
        </p:spPr>
      </p:pic>
    </p:spTree>
    <p:extLst>
      <p:ext uri="{BB962C8B-B14F-4D97-AF65-F5344CB8AC3E}">
        <p14:creationId xmlns:p14="http://schemas.microsoft.com/office/powerpoint/2010/main" val="815593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 y="0"/>
            <a:ext cx="12228669" cy="6858000"/>
          </a:xfrm>
          <a:prstGeom prst="rect">
            <a:avLst/>
          </a:prstGeom>
        </p:spPr>
      </p:pic>
    </p:spTree>
    <p:extLst>
      <p:ext uri="{BB962C8B-B14F-4D97-AF65-F5344CB8AC3E}">
        <p14:creationId xmlns:p14="http://schemas.microsoft.com/office/powerpoint/2010/main" val="8895885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1266" y="-1"/>
            <a:ext cx="12213266" cy="6858001"/>
          </a:xfrm>
          <a:prstGeom prst="rect">
            <a:avLst/>
          </a:prstGeom>
        </p:spPr>
      </p:pic>
    </p:spTree>
    <p:extLst>
      <p:ext uri="{BB962C8B-B14F-4D97-AF65-F5344CB8AC3E}">
        <p14:creationId xmlns:p14="http://schemas.microsoft.com/office/powerpoint/2010/main" val="35052360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0" y="0"/>
            <a:ext cx="12173592" cy="6858000"/>
          </a:xfrm>
          <a:prstGeom prst="rect">
            <a:avLst/>
          </a:prstGeom>
        </p:spPr>
      </p:pic>
    </p:spTree>
    <p:extLst>
      <p:ext uri="{BB962C8B-B14F-4D97-AF65-F5344CB8AC3E}">
        <p14:creationId xmlns:p14="http://schemas.microsoft.com/office/powerpoint/2010/main" val="4278868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0" y="-1"/>
            <a:ext cx="12213044" cy="6858001"/>
          </a:xfrm>
          <a:prstGeom prst="rect">
            <a:avLst/>
          </a:prstGeom>
        </p:spPr>
      </p:pic>
    </p:spTree>
    <p:extLst>
      <p:ext uri="{BB962C8B-B14F-4D97-AF65-F5344CB8AC3E}">
        <p14:creationId xmlns:p14="http://schemas.microsoft.com/office/powerpoint/2010/main" val="2256097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241439" cy="6858000"/>
          </a:xfrm>
          <a:prstGeom prst="rect">
            <a:avLst/>
          </a:prstGeom>
        </p:spPr>
      </p:pic>
    </p:spTree>
    <p:extLst>
      <p:ext uri="{BB962C8B-B14F-4D97-AF65-F5344CB8AC3E}">
        <p14:creationId xmlns:p14="http://schemas.microsoft.com/office/powerpoint/2010/main" val="28186746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Amazon AWS example Data Lake architectur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2531"/>
            <a:ext cx="12192000" cy="69185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08329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Example architecture Microsoft Azure Data Lak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429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08623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Google Cloud Data Lake Architectur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0"/>
            <a:ext cx="12192001"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956873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1932</TotalTime>
  <Words>568</Words>
  <Application>Microsoft Office PowerPoint</Application>
  <PresentationFormat>Widescreen</PresentationFormat>
  <Paragraphs>73</Paragraphs>
  <Slides>23</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23</vt:i4>
      </vt:variant>
    </vt:vector>
  </HeadingPairs>
  <TitlesOfParts>
    <vt:vector size="28" baseType="lpstr">
      <vt:lpstr>Arial</vt:lpstr>
      <vt:lpstr>Calibri</vt:lpstr>
      <vt:lpstr>Century Gothic</vt:lpstr>
      <vt:lpstr>Wingdings 3</vt:lpstr>
      <vt:lpstr>Ion</vt:lpstr>
      <vt:lpstr>AWS Server less Analytics  Data Lake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Deloitte Touche Tohmatsu Services, Inc.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AWS Server less Analytics</dc:title>
  <dc:creator>Vikas, Kumar</dc:creator>
  <cp:lastModifiedBy>Vikas, Kumar</cp:lastModifiedBy>
  <cp:revision>26</cp:revision>
  <dcterms:created xsi:type="dcterms:W3CDTF">2020-03-17T08:05:55Z</dcterms:created>
  <dcterms:modified xsi:type="dcterms:W3CDTF">2020-05-14T08:16:52Z</dcterms:modified>
</cp:coreProperties>
</file>